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85" autoAdjust="0"/>
    <p:restoredTop sz="94660"/>
  </p:normalViewPr>
  <p:slideViewPr>
    <p:cSldViewPr snapToGrid="0">
      <p:cViewPr varScale="1">
        <p:scale>
          <a:sx n="56" d="100"/>
          <a:sy n="56" d="100"/>
        </p:scale>
        <p:origin x="389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BEEC2-44A3-4DA0-8D6C-C00F74DA76E8}" type="datetimeFigureOut">
              <a:rPr lang="es-PE" smtClean="0"/>
              <a:t>6/09/2025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8DFC8-351A-4357-BF53-15B60AEF8A8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50747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BEEC2-44A3-4DA0-8D6C-C00F74DA76E8}" type="datetimeFigureOut">
              <a:rPr lang="es-PE" smtClean="0"/>
              <a:t>6/09/2025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8DFC8-351A-4357-BF53-15B60AEF8A8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847741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BEEC2-44A3-4DA0-8D6C-C00F74DA76E8}" type="datetimeFigureOut">
              <a:rPr lang="es-PE" smtClean="0"/>
              <a:t>6/09/2025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8DFC8-351A-4357-BF53-15B60AEF8A8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871260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BEEC2-44A3-4DA0-8D6C-C00F74DA76E8}" type="datetimeFigureOut">
              <a:rPr lang="es-PE" smtClean="0"/>
              <a:t>6/09/2025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8DFC8-351A-4357-BF53-15B60AEF8A8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002645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BEEC2-44A3-4DA0-8D6C-C00F74DA76E8}" type="datetimeFigureOut">
              <a:rPr lang="es-PE" smtClean="0"/>
              <a:t>6/09/2025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8DFC8-351A-4357-BF53-15B60AEF8A8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219283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BEEC2-44A3-4DA0-8D6C-C00F74DA76E8}" type="datetimeFigureOut">
              <a:rPr lang="es-PE" smtClean="0"/>
              <a:t>6/09/2025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8DFC8-351A-4357-BF53-15B60AEF8A8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187753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BEEC2-44A3-4DA0-8D6C-C00F74DA76E8}" type="datetimeFigureOut">
              <a:rPr lang="es-PE" smtClean="0"/>
              <a:t>6/09/2025</a:t>
            </a:fld>
            <a:endParaRPr lang="es-P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8DFC8-351A-4357-BF53-15B60AEF8A8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64743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BEEC2-44A3-4DA0-8D6C-C00F74DA76E8}" type="datetimeFigureOut">
              <a:rPr lang="es-PE" smtClean="0"/>
              <a:t>6/09/2025</a:t>
            </a:fld>
            <a:endParaRPr lang="es-P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8DFC8-351A-4357-BF53-15B60AEF8A8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177058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BEEC2-44A3-4DA0-8D6C-C00F74DA76E8}" type="datetimeFigureOut">
              <a:rPr lang="es-PE" smtClean="0"/>
              <a:t>6/09/2025</a:t>
            </a:fld>
            <a:endParaRPr lang="es-P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8DFC8-351A-4357-BF53-15B60AEF8A8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15996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BEEC2-44A3-4DA0-8D6C-C00F74DA76E8}" type="datetimeFigureOut">
              <a:rPr lang="es-PE" smtClean="0"/>
              <a:t>6/09/2025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8DFC8-351A-4357-BF53-15B60AEF8A8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972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BEEC2-44A3-4DA0-8D6C-C00F74DA76E8}" type="datetimeFigureOut">
              <a:rPr lang="es-PE" smtClean="0"/>
              <a:t>6/09/2025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8DFC8-351A-4357-BF53-15B60AEF8A8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535168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ABEEC2-44A3-4DA0-8D6C-C00F74DA76E8}" type="datetimeFigureOut">
              <a:rPr lang="es-PE" smtClean="0"/>
              <a:t>6/09/2025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48DFC8-351A-4357-BF53-15B60AEF8A8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26349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4B2777AE-31FA-7519-2398-F2EDD777F735}"/>
              </a:ext>
            </a:extLst>
          </p:cNvPr>
          <p:cNvSpPr txBox="1"/>
          <p:nvPr/>
        </p:nvSpPr>
        <p:spPr>
          <a:xfrm>
            <a:off x="1695450" y="877005"/>
            <a:ext cx="3416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1400" b="1" dirty="0">
                <a:solidFill>
                  <a:srgbClr val="7030A0"/>
                </a:solidFill>
              </a:rPr>
              <a:t>FORMULARIO DE CONSENTIMIENTO Y </a:t>
            </a:r>
          </a:p>
          <a:p>
            <a:pPr algn="ctr"/>
            <a:r>
              <a:rPr lang="es-PE" sz="1400" b="1" dirty="0">
                <a:solidFill>
                  <a:srgbClr val="7030A0"/>
                </a:solidFill>
              </a:rPr>
              <a:t>AUTORIZACIÓN DE FOTOGRAFÍA Y VIDEO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D352A24-BA0B-4B55-58A2-94084E4D25F1}"/>
              </a:ext>
            </a:extLst>
          </p:cNvPr>
          <p:cNvSpPr txBox="1"/>
          <p:nvPr/>
        </p:nvSpPr>
        <p:spPr>
          <a:xfrm>
            <a:off x="698500" y="1968500"/>
            <a:ext cx="5410200" cy="6232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PE" sz="1050" dirty="0"/>
              <a:t>Propósito de la Autorización: El propósito de esta Autorización es autorizar al Centro (nombre del centro) a utilizar su información con fines publicitarios, educativos y promocionales. Además, por la presente autoriza la divulgación de su información, como se establece a continuación, a la Sociedad Americana de Cirujanos de Mama (“ASBS”).</a:t>
            </a:r>
          </a:p>
          <a:p>
            <a:pPr algn="just"/>
            <a:endParaRPr lang="es-PE" sz="1050" dirty="0"/>
          </a:p>
          <a:p>
            <a:pPr algn="just"/>
            <a:r>
              <a:rPr lang="es-PE" sz="1050" dirty="0"/>
              <a:t>La SPOQ es una de las sociedades profesionales más prestigiosas del </a:t>
            </a:r>
            <a:r>
              <a:rPr lang="es-PE" sz="1050" dirty="0" err="1"/>
              <a:t>pais</a:t>
            </a:r>
            <a:r>
              <a:rPr lang="es-PE" sz="1050" dirty="0"/>
              <a:t>, entre sus funciones, ofrece formación médica a sus miembros. Por ello, la SPOQ se esfuerza por crear una videoteca para demostrar técnicas quirúrgicas y establecer un estándar comunitario para procedimientos quirúrgicos.</a:t>
            </a:r>
          </a:p>
          <a:p>
            <a:pPr algn="just"/>
            <a:endParaRPr lang="es-PE" sz="1050" dirty="0"/>
          </a:p>
          <a:p>
            <a:pPr algn="just"/>
            <a:r>
              <a:rPr lang="es-PE" sz="1050" dirty="0"/>
              <a:t>Su médico ___________________________________________________ ha identificado su caso quirúrgico como apropiado para fines educativos y de demostración de técnicas. Se solicita su consentimiento para la fotografía y videografía (“imágenes”) relacionadas con su atención quirúrgica.</a:t>
            </a:r>
          </a:p>
          <a:p>
            <a:pPr algn="just"/>
            <a:endParaRPr lang="es-PE" sz="1050" dirty="0"/>
          </a:p>
          <a:p>
            <a:pPr algn="just"/>
            <a:r>
              <a:rPr lang="es-PE" sz="1050" dirty="0"/>
              <a:t>Sin su consentimiento, ninguna imagen será utilizada para estos fines. El consentimiento será considerado duradero y no podrá ser cancelado en el futuro, ya que todas las imágenes serán </a:t>
            </a:r>
            <a:r>
              <a:rPr lang="es-PE" sz="1050" dirty="0" err="1"/>
              <a:t>desidentificadas</a:t>
            </a:r>
            <a:r>
              <a:rPr lang="es-PE" sz="1050" dirty="0"/>
              <a:t> y podrían no ser recuperables. Como tal, la SPOQ no conocerá su identidad y no puede devolver imágenes ni recuperar copias para usted. Su cirujano _____________________________________________________________________________no conservará registros ni copias de sus imágenes a menos que se incorporen a su historial médico. No está obligado a dar su consentimiento, y negarse a darlo no tendrá ningún impacto en su tratamiento médico. Esto es voluntario y no le proporciona ningún beneficio directo, excepto el conocimiento de que está ayudando a avanzar la educación médica que puede beneficiar a otros.</a:t>
            </a:r>
          </a:p>
          <a:p>
            <a:pPr algn="just"/>
            <a:endParaRPr lang="es-PE" sz="1050" dirty="0"/>
          </a:p>
          <a:p>
            <a:pPr algn="just"/>
            <a:r>
              <a:rPr lang="es-PE" sz="1050" dirty="0"/>
              <a:t>Por la presente, libero, renuncio y eximo para siempre de todos y cada uno de los reclamos, causas de acción, daños, responsabilidades y obligaciones que puedan tener o puedan presentarse posteriormente contra el cirujano, SPOQ y/o sus designados autorizados en conexión con o relacionados de cualquier manera con los usos o divulgaciones autorizadas anteriores de cualquier fotografía, video o información del caso, incluidos, entre otros, difamación, invasión del derecho a la privacidad, publicidad o personalidad o cualquier asunto similar, o basados en o relacionados con el uso. y explotación de las fotografías o el vídeo.</a:t>
            </a:r>
          </a:p>
          <a:p>
            <a:pPr algn="just"/>
            <a:endParaRPr lang="es-PE" sz="1050" dirty="0"/>
          </a:p>
          <a:p>
            <a:pPr algn="just"/>
            <a:r>
              <a:rPr lang="es-PE" sz="1050" dirty="0"/>
              <a:t>Entiendo que no recibiré ninguna compensación por mis imágenes. El daño previsto es mínimo, pero incluye principalmente el riesgo de divulgación accidental de su identidad y la posibilidad de prolongar su procedimiento quirúrgico. </a:t>
            </a:r>
          </a:p>
          <a:p>
            <a:endParaRPr lang="es-PE" sz="105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E14D8DD-7885-2A00-1B5E-B91632C270A9}"/>
              </a:ext>
            </a:extLst>
          </p:cNvPr>
          <p:cNvSpPr txBox="1"/>
          <p:nvPr/>
        </p:nvSpPr>
        <p:spPr>
          <a:xfrm>
            <a:off x="723900" y="8515334"/>
            <a:ext cx="27051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050" dirty="0"/>
              <a:t>Firma:</a:t>
            </a:r>
          </a:p>
          <a:p>
            <a:endParaRPr lang="es-PE" sz="1050" dirty="0"/>
          </a:p>
          <a:p>
            <a:r>
              <a:rPr lang="es-PE" sz="1050" dirty="0"/>
              <a:t>Nombre del paciente:</a:t>
            </a:r>
          </a:p>
          <a:p>
            <a:r>
              <a:rPr lang="es-PE" sz="1050" dirty="0"/>
              <a:t>Fecha: 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96B976D-FDF6-9F81-63A3-A190E248E2F5}"/>
              </a:ext>
            </a:extLst>
          </p:cNvPr>
          <p:cNvSpPr txBox="1"/>
          <p:nvPr/>
        </p:nvSpPr>
        <p:spPr>
          <a:xfrm>
            <a:off x="3429000" y="8515334"/>
            <a:ext cx="27051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050" dirty="0"/>
              <a:t>Firma:</a:t>
            </a:r>
          </a:p>
          <a:p>
            <a:endParaRPr lang="es-PE" sz="1050" dirty="0"/>
          </a:p>
          <a:p>
            <a:r>
              <a:rPr lang="es-PE" sz="1050" dirty="0"/>
              <a:t>Nombre del paciente:</a:t>
            </a:r>
          </a:p>
          <a:p>
            <a:r>
              <a:rPr lang="es-PE" sz="1050" dirty="0"/>
              <a:t>Fecha: </a:t>
            </a:r>
          </a:p>
        </p:txBody>
      </p:sp>
    </p:spTree>
    <p:extLst>
      <p:ext uri="{BB962C8B-B14F-4D97-AF65-F5344CB8AC3E}">
        <p14:creationId xmlns:p14="http://schemas.microsoft.com/office/powerpoint/2010/main" val="3451699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8</TotalTime>
  <Words>448</Words>
  <Application>Microsoft Office PowerPoint</Application>
  <PresentationFormat>A4 (210 x 297 mm)</PresentationFormat>
  <Paragraphs>21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Marketing</dc:creator>
  <cp:lastModifiedBy>Marketing</cp:lastModifiedBy>
  <cp:revision>1</cp:revision>
  <dcterms:created xsi:type="dcterms:W3CDTF">2025-09-02T03:15:22Z</dcterms:created>
  <dcterms:modified xsi:type="dcterms:W3CDTF">2025-09-06T06:47:48Z</dcterms:modified>
</cp:coreProperties>
</file>